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4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2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3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2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8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CFA0-F32A-423B-AF6B-8436CEF8E95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EB4C-05EC-41DF-AC90-F0DE2D0A9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025" y="400981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</a:t>
            </a:r>
            <a:r>
              <a:rPr lang="en-US" sz="2800" dirty="0" smtClean="0">
                <a:latin typeface="KG Miss Kindergarten" panose="02000000000000000000" pitchFamily="2" charset="0"/>
              </a:rPr>
              <a:t>:</a:t>
            </a:r>
            <a:endParaRPr lang="en-US" sz="2800" u="sng" dirty="0">
              <a:latin typeface="LD Traditional Print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988" y="1298552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KG Primary Penmanship Lined" panose="02000506000000020003" pitchFamily="2" charset="0"/>
              </a:rPr>
              <a:t>where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</a:t>
            </a:r>
            <a:r>
              <a:rPr lang="en-US" sz="6000" dirty="0" err="1" smtClean="0">
                <a:latin typeface="KG Primary Penmanship Lined" panose="02000506000000020003" pitchFamily="2" charset="0"/>
              </a:rPr>
              <a:t>where</a:t>
            </a:r>
            <a:r>
              <a:rPr lang="en-US" sz="6000" dirty="0" smtClean="0">
                <a:latin typeface="KG Primary Penmanship Lined" panose="02000506000000020003" pitchFamily="2" charset="0"/>
              </a:rPr>
              <a:t>_            where_           where_          </a:t>
            </a:r>
          </a:p>
          <a:p>
            <a:r>
              <a:rPr lang="en-US" sz="6000" dirty="0" smtClean="0">
                <a:latin typeface="KG Primary Penmanship Lined" panose="02000506000000020003" pitchFamily="2" charset="0"/>
              </a:rPr>
              <a:t>_      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is where I like to play.</a:t>
            </a:r>
            <a:endParaRPr lang="en-US" sz="6000" dirty="0">
              <a:latin typeface="KG Primary Penmanship Lined" panose="02000506000000020003" pitchFamily="2" charset="0"/>
            </a:endParaRPr>
          </a:p>
        </p:txBody>
      </p:sp>
      <p:pic>
        <p:nvPicPr>
          <p:cNvPr id="4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1437">
            <a:off x="192365" y="910424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19600" y="4530205"/>
            <a:ext cx="4419600" cy="2019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146" y="4812156"/>
            <a:ext cx="3426515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where</a:t>
            </a:r>
            <a:endParaRPr lang="en-US" sz="9600" b="1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9026" y="4269023"/>
            <a:ext cx="215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Neatly Printed" panose="02000506000000020003" pitchFamily="2" charset="0"/>
              </a:rPr>
              <a:t>Color the word </a:t>
            </a:r>
          </a:p>
        </p:txBody>
      </p:sp>
      <p:pic>
        <p:nvPicPr>
          <p:cNvPr id="8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37" y="4225398"/>
            <a:ext cx="567774" cy="69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33455" y="4130095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Neatly Printed" panose="02000506000000020003" pitchFamily="2" charset="0"/>
              </a:rPr>
              <a:t>Draw a picture to match your sentence.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986" y="924201"/>
            <a:ext cx="7396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Neatly Printed" panose="02000506000000020003" pitchFamily="2" charset="0"/>
              </a:rPr>
              <a:t>Trace the sight word, write the sight word, finish the sentence.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809067" y="762000"/>
            <a:ext cx="403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43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Build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8243" y="3733800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KG Primary Penmanship Lined" panose="02000506000000020003" pitchFamily="2" charset="0"/>
              </a:rPr>
              <a:t>.                               </a:t>
            </a:r>
            <a:r>
              <a:rPr lang="en-US" sz="6000" dirty="0" smtClean="0">
                <a:latin typeface="LD Traditional Print Lined" panose="00000400000000000000" pitchFamily="2" charset="0"/>
              </a:rPr>
              <a:t>____________________________________</a:t>
            </a:r>
            <a:endParaRPr lang="en-US" sz="6000" dirty="0">
              <a:latin typeface="LD Traditional Print Lined" panose="000004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724400"/>
            <a:ext cx="86868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34591"/>
              </p:ext>
            </p:extLst>
          </p:nvPr>
        </p:nvGraphicFramePr>
        <p:xfrm>
          <a:off x="228600" y="5791200"/>
          <a:ext cx="8686800" cy="83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705600" y="858053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0400" y="913283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KG Miss Kindergarten" panose="02000000000000000000" pitchFamily="2" charset="0"/>
              </a:rPr>
              <a:t>where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weetclipart.com/multisite/sweetclipart/files/glue_line_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815" y="4845746"/>
            <a:ext cx="264820" cy="6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penclipart.org/image/2400px/svg_to_png/214211/Schere-linear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0496">
            <a:off x="84074" y="5693888"/>
            <a:ext cx="496389" cy="5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8" y="3880620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1600200" y="7620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12423" y="5910182"/>
            <a:ext cx="1535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KG Miss Kindergarten" panose="02000000000000000000" pitchFamily="2" charset="0"/>
              </a:rPr>
              <a:t>W</a:t>
            </a:r>
            <a:r>
              <a:rPr lang="en-US" sz="3200" dirty="0" smtClean="0">
                <a:latin typeface="KG Miss Kindergarten" panose="02000000000000000000" pitchFamily="2" charset="0"/>
              </a:rPr>
              <a:t>here</a:t>
            </a:r>
            <a:endParaRPr lang="en-US" sz="3200" dirty="0">
              <a:latin typeface="KG Miss Kindergarten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6618" y="585400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KG Miss Kindergarten" panose="02000000000000000000" pitchFamily="2" charset="0"/>
              </a:rPr>
              <a:t>you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3600" y="5879405"/>
            <a:ext cx="160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 smtClean="0">
                <a:latin typeface="KG Miss Kindergarten" panose="02000000000000000000" pitchFamily="2" charset="0"/>
              </a:rPr>
              <a:t>to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4252" y="587940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KG Miss Kindergarten" panose="02000000000000000000" pitchFamily="2" charset="0"/>
              </a:rPr>
              <a:t>do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54693" y="5910182"/>
            <a:ext cx="1526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KG Miss Kindergarten" panose="02000000000000000000" pitchFamily="2" charset="0"/>
              </a:rPr>
              <a:t>p</a:t>
            </a:r>
            <a:r>
              <a:rPr lang="en-US" sz="3600" dirty="0" smtClean="0">
                <a:latin typeface="KG Miss Kindergarten" panose="02000000000000000000" pitchFamily="2" charset="0"/>
              </a:rPr>
              <a:t>la</a:t>
            </a:r>
            <a:r>
              <a:rPr lang="en-US" sz="3600" dirty="0" smtClean="0">
                <a:latin typeface="KG Miss Kindergarten" panose="02000000000000000000" pitchFamily="2" charset="0"/>
              </a:rPr>
              <a:t>y?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5737" y="5829457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KG Miss Kindergarten" panose="02000000000000000000" pitchFamily="2" charset="0"/>
              </a:rPr>
              <a:t>like</a:t>
            </a:r>
            <a:endParaRPr lang="en-US" sz="3600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75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 smtClean="0">
                <a:latin typeface="KG Miss Kindergarten" panose="02000000000000000000" pitchFamily="2" charset="0"/>
              </a:rPr>
              <a:t>  </a:t>
            </a:r>
            <a:endParaRPr lang="en-US" sz="2800" dirty="0">
              <a:latin typeface="LD Traditional Print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988" y="1298552"/>
            <a:ext cx="876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KG Primary Penmanship Lined" panose="02000506000000020003" pitchFamily="2" charset="0"/>
              </a:rPr>
              <a:t>Said 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     </a:t>
            </a:r>
            <a:r>
              <a:rPr lang="en-US" sz="6000" dirty="0" err="1" smtClean="0">
                <a:latin typeface="KG Primary Penmanship Lined" panose="02000506000000020003" pitchFamily="2" charset="0"/>
              </a:rPr>
              <a:t>said</a:t>
            </a:r>
            <a:r>
              <a:rPr lang="en-US" sz="6000" dirty="0" smtClean="0">
                <a:latin typeface="KG Primary Penmanship Lined" panose="02000506000000020003" pitchFamily="2" charset="0"/>
              </a:rPr>
              <a:t>.             said               </a:t>
            </a:r>
            <a:r>
              <a:rPr lang="en-US" sz="6000" dirty="0" err="1" smtClean="0">
                <a:latin typeface="KG Primary Penmanship Lined" panose="02000506000000020003" pitchFamily="2" charset="0"/>
              </a:rPr>
              <a:t>said</a:t>
            </a:r>
            <a:r>
              <a:rPr lang="en-US" sz="6000" dirty="0" smtClean="0">
                <a:latin typeface="KG Primary Penmanship Lined" panose="02000506000000020003" pitchFamily="2" charset="0"/>
              </a:rPr>
              <a:t>_             </a:t>
            </a:r>
            <a:endParaRPr lang="en-US" sz="6000" dirty="0" smtClean="0">
              <a:latin typeface="KG Primary Penmanship Lined" panose="02000506000000020003" pitchFamily="2" charset="0"/>
            </a:endParaRPr>
          </a:p>
          <a:p>
            <a:r>
              <a:rPr lang="en-US" sz="6000" dirty="0" smtClean="0">
                <a:latin typeface="KG Primary Penmanship Lined" panose="02000506000000020003" pitchFamily="2" charset="0"/>
              </a:rPr>
              <a:t>I </a:t>
            </a:r>
            <a:r>
              <a:rPr lang="en-US" sz="6000" dirty="0" smtClean="0">
                <a:latin typeface="KG Primary Penmanship Lined" panose="02000506000000020003" pitchFamily="2" charset="0"/>
              </a:rPr>
              <a:t>said “I want to eat</a:t>
            </a:r>
            <a:r>
              <a:rPr lang="en-US" sz="6000" dirty="0" smtClean="0">
                <a:latin typeface="KG Primary Penmanship Lined" panose="02000506000000020003" pitchFamily="2" charset="0"/>
              </a:rPr>
              <a:t>         !”</a:t>
            </a:r>
            <a:endParaRPr lang="en-US" sz="6000" dirty="0">
              <a:latin typeface="KG Primary Penmanship Lined" panose="02000506000000020003" pitchFamily="2" charset="0"/>
            </a:endParaRPr>
          </a:p>
        </p:txBody>
      </p:sp>
      <p:pic>
        <p:nvPicPr>
          <p:cNvPr id="4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1437">
            <a:off x="302135" y="881681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19600" y="4530205"/>
            <a:ext cx="4419600" cy="2019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462" y="4756825"/>
            <a:ext cx="2246129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said</a:t>
            </a:r>
            <a:endParaRPr lang="en-US" sz="9600" b="1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23" y="4310434"/>
            <a:ext cx="215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Neatly Printed" panose="02000506000000020003" pitchFamily="2" charset="0"/>
              </a:rPr>
              <a:t>Color the word </a:t>
            </a:r>
          </a:p>
        </p:txBody>
      </p:sp>
      <p:pic>
        <p:nvPicPr>
          <p:cNvPr id="8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320" y="4160874"/>
            <a:ext cx="567774" cy="69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06909" y="4102244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Neatly Printed" panose="02000506000000020003" pitchFamily="2" charset="0"/>
              </a:rPr>
              <a:t>Draw a picture to match your sentence.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914400"/>
            <a:ext cx="7396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KG Neatly Printed" panose="02000506000000020003" pitchFamily="2" charset="0"/>
              </a:rPr>
              <a:t>Trace the sight word, write the sight word, finish the sentence.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676400" y="762000"/>
            <a:ext cx="403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26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Build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675" y="3784937"/>
            <a:ext cx="876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  <a:endParaRPr lang="en-US" sz="6600" dirty="0">
              <a:latin typeface="KG Primary Penmanship Lined" panose="02000506000000020003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724400"/>
            <a:ext cx="86868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389257"/>
              </p:ext>
            </p:extLst>
          </p:nvPr>
        </p:nvGraphicFramePr>
        <p:xfrm>
          <a:off x="228600" y="5791200"/>
          <a:ext cx="8686800" cy="83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705600" y="858053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0" y="3904136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weetclipart.com/multisite/sweetclipart/files/glue_line_ar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6320" y="4864421"/>
            <a:ext cx="264820" cy="63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penclipart.org/image/2400px/svg_to_png/214211/Schere-line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0496">
            <a:off x="29946" y="5673263"/>
            <a:ext cx="496389" cy="5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6101B0-650A-4DC5-A2D1-19D79E30E468}"/>
              </a:ext>
            </a:extLst>
          </p:cNvPr>
          <p:cNvSpPr txBox="1"/>
          <p:nvPr/>
        </p:nvSpPr>
        <p:spPr>
          <a:xfrm>
            <a:off x="6820270" y="923417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G Miss Kindergarten" panose="02000000000000000000" pitchFamily="2" charset="0"/>
              </a:rPr>
              <a:t>said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0200" y="762000"/>
            <a:ext cx="352493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0760" y="5791200"/>
            <a:ext cx="14495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latin typeface="KG Miss Kindergarten" panose="02000000000000000000" pitchFamily="2" charset="0"/>
              </a:rPr>
              <a:t>with</a:t>
            </a:r>
            <a:r>
              <a:rPr lang="en-US" sz="4600" dirty="0" smtClean="0">
                <a:latin typeface="KG Miss Kindergarten" panose="02000000000000000000" pitchFamily="2" charset="0"/>
              </a:rPr>
              <a:t> </a:t>
            </a:r>
            <a:endParaRPr lang="en-US" sz="4600" dirty="0">
              <a:latin typeface="KG Miss Kindergarten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6348" y="5832396"/>
            <a:ext cx="160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G Miss Kindergarten" panose="02000000000000000000" pitchFamily="2" charset="0"/>
              </a:rPr>
              <a:t>come</a:t>
            </a:r>
            <a:endParaRPr lang="en-US" sz="4000" dirty="0">
              <a:latin typeface="KG Miss Kindergarten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8708" y="5775965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She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49304" y="5815399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KG Miss Kindergarten" panose="02000000000000000000" pitchFamily="2" charset="0"/>
              </a:rPr>
              <a:t>said</a:t>
            </a:r>
            <a:endParaRPr lang="en-US" sz="4400" dirty="0">
              <a:latin typeface="KG Miss Kindergarte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6948" y="5815398"/>
            <a:ext cx="1422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KG Miss Kindergarten" panose="02000000000000000000" pitchFamily="2" charset="0"/>
              </a:rPr>
              <a:t>p</a:t>
            </a:r>
            <a:r>
              <a:rPr lang="en-US" sz="4800" dirty="0" smtClean="0">
                <a:latin typeface="KG Miss Kindergarten" panose="02000000000000000000" pitchFamily="2" charset="0"/>
              </a:rPr>
              <a:t>lay</a:t>
            </a:r>
            <a:endParaRPr lang="en-US" sz="4800" dirty="0">
              <a:latin typeface="KG Miss Kindergarte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56276" y="5830594"/>
            <a:ext cx="1430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KG Miss Kindergarten" panose="02000000000000000000" pitchFamily="2" charset="0"/>
              </a:rPr>
              <a:t>m</a:t>
            </a:r>
            <a:r>
              <a:rPr lang="en-US" sz="4400" dirty="0" smtClean="0">
                <a:latin typeface="KG Miss Kindergarten" panose="02000000000000000000" pitchFamily="2" charset="0"/>
              </a:rPr>
              <a:t>e.</a:t>
            </a:r>
            <a:endParaRPr lang="en-US" sz="4400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5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730" y="3810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KG Miss Kindergarten" panose="02000000000000000000" pitchFamily="2" charset="0"/>
              </a:rPr>
              <a:t>Name: </a:t>
            </a:r>
            <a:r>
              <a:rPr lang="en-US" sz="2800" dirty="0">
                <a:latin typeface="LD Traditional Print" panose="00000400000000000000" pitchFamily="2" charset="0"/>
              </a:rPr>
              <a:t>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400" y="273278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Write a Sentence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990600"/>
            <a:ext cx="8077200" cy="28956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3886200"/>
            <a:ext cx="876300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</a:p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</a:p>
          <a:p>
            <a:r>
              <a:rPr lang="en-US" sz="6600" dirty="0" smtClean="0">
                <a:latin typeface="KG Primary Penmanship Lined" panose="02000506000000020003" pitchFamily="2" charset="0"/>
              </a:rPr>
              <a:t>.                                   </a:t>
            </a:r>
            <a:r>
              <a:rPr lang="en-US" sz="6000" dirty="0" smtClean="0">
                <a:latin typeface="LD Traditional Print Lined" panose="00000400000000000000" pitchFamily="2" charset="0"/>
              </a:rPr>
              <a:t>__________________________________________________________________________________________</a:t>
            </a:r>
            <a:endParaRPr lang="en-US" sz="6000" dirty="0">
              <a:latin typeface="LD Traditional Print Lined" panose="000004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91300" y="844822"/>
            <a:ext cx="2209800" cy="818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s-media-cache-ak0.pinimg.com/736x/c6/35/42/c63542447a0eff5afb4ecb762ffacc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1667" y1="10494" x2="89697" y2="89259"/>
                        <a14:foregroundMark x1="18788" y1="89012" x2="56667" y2="49506"/>
                        <a14:foregroundMark x1="38030" y1="84444" x2="85606" y2="85926"/>
                        <a14:foregroundMark x1="38788" y1="11235" x2="34242" y2="62840"/>
                        <a14:foregroundMark x1="15000" y1="27654" x2="24242" y2="64444"/>
                        <a14:foregroundMark x1="15000" y1="31728" x2="18485" y2="48272"/>
                        <a14:foregroundMark x1="24242" y1="39506" x2="37424" y2="26667"/>
                        <a14:foregroundMark x1="28333" y1="42346" x2="39394" y2="39012"/>
                        <a14:foregroundMark x1="41515" y1="50988" x2="44697" y2="42593"/>
                        <a14:foregroundMark x1="63939" y1="51235" x2="46970" y2="18642"/>
                        <a14:foregroundMark x1="47273" y1="35926" x2="38030" y2="17654"/>
                        <a14:foregroundMark x1="52879" y1="41852" x2="64848" y2="22222"/>
                        <a14:foregroundMark x1="73939" y1="42840" x2="67727" y2="23086"/>
                        <a14:foregroundMark x1="86364" y1="32840" x2="65455" y2="17654"/>
                        <a14:foregroundMark x1="93939" y1="24074" x2="76818" y2="38765"/>
                        <a14:foregroundMark x1="85909" y1="37407" x2="77424" y2="54321"/>
                        <a14:foregroundMark x1="94242" y1="26173" x2="71515" y2="47654"/>
                        <a14:foregroundMark x1="24242" y1="80370" x2="20455" y2="574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1642">
            <a:off x="353147" y="954400"/>
            <a:ext cx="761499" cy="93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452C24-7F17-42ED-9502-9A2679BD03D7}"/>
              </a:ext>
            </a:extLst>
          </p:cNvPr>
          <p:cNvSpPr txBox="1"/>
          <p:nvPr/>
        </p:nvSpPr>
        <p:spPr>
          <a:xfrm>
            <a:off x="1143000" y="1066800"/>
            <a:ext cx="5467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KG Neatly Printed" panose="02000506000000020003" pitchFamily="2" charset="0"/>
              </a:rPr>
              <a:t>Write a sentence with the new sight words.  Draw a picture to go with your sentence.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E3089-857B-465C-B7CB-21A5AE474D1D}"/>
              </a:ext>
            </a:extLst>
          </p:cNvPr>
          <p:cNvSpPr txBox="1"/>
          <p:nvPr/>
        </p:nvSpPr>
        <p:spPr>
          <a:xfrm>
            <a:off x="6610535" y="999001"/>
            <a:ext cx="2609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KG Miss Kindergarten" panose="02000000000000000000" pitchFamily="2" charset="0"/>
              </a:rPr>
              <a:t>Where, said</a:t>
            </a:r>
            <a:endParaRPr lang="en-US" sz="2800" dirty="0">
              <a:latin typeface="KG Miss Kindergarten" panose="02000000000000000000" pitchFamily="2" charset="0"/>
            </a:endParaRPr>
          </a:p>
        </p:txBody>
      </p:sp>
      <p:pic>
        <p:nvPicPr>
          <p:cNvPr id="1028" name="Picture 4" descr="http://cliparts.co/cliparts/dc4/o6X/dc4o6Xez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" b="100000" l="0" r="99000">
                        <a14:foregroundMark x1="86833" y1="13417" x2="66833" y2="33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61317"/>
            <a:ext cx="613320" cy="61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1600200" y="762000"/>
            <a:ext cx="3733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5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147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KG Miss Kindergarten</vt:lpstr>
      <vt:lpstr>KG Neatly Printed</vt:lpstr>
      <vt:lpstr>KG Primary Penmanship Lined</vt:lpstr>
      <vt:lpstr>LD Traditional Print</vt:lpstr>
      <vt:lpstr>LD Traditional Print Lined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</dc:creator>
  <cp:lastModifiedBy>Kathryn E Schaefer</cp:lastModifiedBy>
  <cp:revision>33</cp:revision>
  <cp:lastPrinted>2019-03-28T11:27:23Z</cp:lastPrinted>
  <dcterms:created xsi:type="dcterms:W3CDTF">2017-03-20T00:45:34Z</dcterms:created>
  <dcterms:modified xsi:type="dcterms:W3CDTF">2020-04-17T14:59:22Z</dcterms:modified>
</cp:coreProperties>
</file>